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sldIdLst>
    <p:sldId id="257" r:id="rId2"/>
    <p:sldId id="256" r:id="rId3"/>
    <p:sldId id="264" r:id="rId4"/>
    <p:sldId id="258" r:id="rId5"/>
    <p:sldId id="259" r:id="rId6"/>
    <p:sldId id="265" r:id="rId7"/>
    <p:sldId id="262" r:id="rId8"/>
    <p:sldId id="268" r:id="rId9"/>
    <p:sldId id="270" r:id="rId10"/>
    <p:sldId id="269" r:id="rId11"/>
    <p:sldId id="272" r:id="rId12"/>
    <p:sldId id="273" r:id="rId13"/>
    <p:sldId id="274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4318" autoAdjust="0"/>
  </p:normalViewPr>
  <p:slideViewPr>
    <p:cSldViewPr snapToGrid="0">
      <p:cViewPr varScale="1">
        <p:scale>
          <a:sx n="111" d="100"/>
          <a:sy n="111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162CD-9B54-4D11-9156-C130F461C77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C9FABF-F3D1-47DB-AC3C-667D5D8003BF}">
      <dgm:prSet phldrT="[Text]"/>
      <dgm:spPr/>
      <dgm:t>
        <a:bodyPr/>
        <a:lstStyle/>
        <a:p>
          <a:r>
            <a:rPr lang="de-DE" dirty="0" err="1" smtClean="0"/>
            <a:t>Midpoint</a:t>
          </a:r>
          <a:r>
            <a:rPr lang="de-DE" dirty="0" smtClean="0"/>
            <a:t> </a:t>
          </a:r>
          <a:r>
            <a:rPr lang="de-DE" dirty="0" err="1" smtClean="0"/>
            <a:t>Displacement</a:t>
          </a:r>
          <a:r>
            <a:rPr lang="de-DE" dirty="0" smtClean="0"/>
            <a:t> / </a:t>
          </a:r>
          <a:br>
            <a:rPr lang="de-DE" dirty="0" smtClean="0"/>
          </a:br>
          <a:r>
            <a:rPr lang="de-DE" dirty="0" err="1" smtClean="0"/>
            <a:t>Diamon</a:t>
          </a:r>
          <a:r>
            <a:rPr lang="de-DE" dirty="0" smtClean="0"/>
            <a:t> Square </a:t>
          </a:r>
          <a:r>
            <a:rPr lang="de-DE" dirty="0" err="1" smtClean="0"/>
            <a:t>Algorythmus</a:t>
          </a:r>
          <a:endParaRPr lang="de-DE" dirty="0"/>
        </a:p>
      </dgm:t>
    </dgm:pt>
    <dgm:pt modelId="{A87CDB47-9405-43E7-A909-3122AC34C80A}" type="parTrans" cxnId="{1391ECC9-A91B-4D26-AD75-41A5AFD39CDE}">
      <dgm:prSet/>
      <dgm:spPr/>
      <dgm:t>
        <a:bodyPr/>
        <a:lstStyle/>
        <a:p>
          <a:endParaRPr lang="de-DE"/>
        </a:p>
      </dgm:t>
    </dgm:pt>
    <dgm:pt modelId="{B91BDAC5-BD53-4153-A613-54C0C9C26605}" type="sibTrans" cxnId="{1391ECC9-A91B-4D26-AD75-41A5AFD39CDE}">
      <dgm:prSet/>
      <dgm:spPr/>
      <dgm:t>
        <a:bodyPr/>
        <a:lstStyle/>
        <a:p>
          <a:endParaRPr lang="de-DE"/>
        </a:p>
      </dgm:t>
    </dgm:pt>
    <dgm:pt modelId="{3ABFBD69-E48F-4F53-AF19-65918B2FB4AF}">
      <dgm:prSet phldrT="[Text]"/>
      <dgm:spPr/>
      <dgm:t>
        <a:bodyPr/>
        <a:lstStyle/>
        <a:p>
          <a:r>
            <a:rPr lang="de-DE" dirty="0" smtClean="0"/>
            <a:t>Noise</a:t>
          </a:r>
          <a:endParaRPr lang="de-DE" dirty="0"/>
        </a:p>
      </dgm:t>
    </dgm:pt>
    <dgm:pt modelId="{7BD6FDE9-EA3B-4988-8E0D-68DD4527BD22}" type="parTrans" cxnId="{0053AE6B-D488-4A5D-AA2F-2B630CDF3D89}">
      <dgm:prSet/>
      <dgm:spPr/>
      <dgm:t>
        <a:bodyPr/>
        <a:lstStyle/>
        <a:p>
          <a:endParaRPr lang="de-DE"/>
        </a:p>
      </dgm:t>
    </dgm:pt>
    <dgm:pt modelId="{B7DCD718-B419-4B94-8FE7-E75B2F4C0FCA}" type="sibTrans" cxnId="{0053AE6B-D488-4A5D-AA2F-2B630CDF3D89}">
      <dgm:prSet/>
      <dgm:spPr/>
      <dgm:t>
        <a:bodyPr/>
        <a:lstStyle/>
        <a:p>
          <a:endParaRPr lang="de-DE"/>
        </a:p>
      </dgm:t>
    </dgm:pt>
    <dgm:pt modelId="{676978D9-B416-42A1-B35F-FF149DD653F5}">
      <dgm:prSet phldrT="[Text]"/>
      <dgm:spPr/>
      <dgm:t>
        <a:bodyPr/>
        <a:lstStyle/>
        <a:p>
          <a:r>
            <a:rPr lang="de-DE" dirty="0" smtClean="0"/>
            <a:t>Spektralsynthese</a:t>
          </a:r>
          <a:endParaRPr lang="de-DE" dirty="0"/>
        </a:p>
      </dgm:t>
    </dgm:pt>
    <dgm:pt modelId="{F6D51C5E-924A-4CCD-9552-E7952D78B638}" type="sibTrans" cxnId="{A2012FE6-A098-40EF-B674-9CF4AB13B257}">
      <dgm:prSet/>
      <dgm:spPr/>
      <dgm:t>
        <a:bodyPr/>
        <a:lstStyle/>
        <a:p>
          <a:endParaRPr lang="de-DE"/>
        </a:p>
      </dgm:t>
    </dgm:pt>
    <dgm:pt modelId="{44783CB4-A1D9-4E9F-8FDA-6EBA574A73CF}" type="parTrans" cxnId="{A2012FE6-A098-40EF-B674-9CF4AB13B257}">
      <dgm:prSet/>
      <dgm:spPr/>
      <dgm:t>
        <a:bodyPr/>
        <a:lstStyle/>
        <a:p>
          <a:endParaRPr lang="de-DE"/>
        </a:p>
      </dgm:t>
    </dgm:pt>
    <dgm:pt modelId="{48B04C82-0C9C-4DF2-BE76-DCF5114695C5}" type="pres">
      <dgm:prSet presAssocID="{FD9162CD-9B54-4D11-9156-C130F461C77C}" presName="linear" presStyleCnt="0">
        <dgm:presLayoutVars>
          <dgm:dir/>
          <dgm:resizeHandles val="exact"/>
        </dgm:presLayoutVars>
      </dgm:prSet>
      <dgm:spPr/>
    </dgm:pt>
    <dgm:pt modelId="{4DEB2EF1-7CE3-4E72-B9FC-BCAFC1ABE335}" type="pres">
      <dgm:prSet presAssocID="{37C9FABF-F3D1-47DB-AC3C-667D5D8003BF}" presName="comp" presStyleCnt="0"/>
      <dgm:spPr/>
    </dgm:pt>
    <dgm:pt modelId="{90ECBE69-FFBD-4881-BA8B-7913FF8B051A}" type="pres">
      <dgm:prSet presAssocID="{37C9FABF-F3D1-47DB-AC3C-667D5D8003BF}" presName="box" presStyleLbl="node1" presStyleIdx="0" presStyleCnt="3"/>
      <dgm:spPr/>
      <dgm:t>
        <a:bodyPr/>
        <a:lstStyle/>
        <a:p>
          <a:endParaRPr lang="de-DE"/>
        </a:p>
      </dgm:t>
    </dgm:pt>
    <dgm:pt modelId="{53CE8431-DD21-42E3-A470-EEB85A1E61ED}" type="pres">
      <dgm:prSet presAssocID="{37C9FABF-F3D1-47DB-AC3C-667D5D8003BF}" presName="img" presStyleLbl="fgImgPlace1" presStyleIdx="0" presStyleCnt="3" custScaleX="80228" custScaleY="8587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7FD3903-A4B5-4E2F-9258-BA1DC8802F54}" type="pres">
      <dgm:prSet presAssocID="{37C9FABF-F3D1-47DB-AC3C-667D5D8003BF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2B2A51-B11A-4E7D-8C0B-D6B47169CEA4}" type="pres">
      <dgm:prSet presAssocID="{B91BDAC5-BD53-4153-A613-54C0C9C26605}" presName="spacer" presStyleCnt="0"/>
      <dgm:spPr/>
    </dgm:pt>
    <dgm:pt modelId="{4EF7FA9C-29FC-4392-A2A3-9D526A573486}" type="pres">
      <dgm:prSet presAssocID="{3ABFBD69-E48F-4F53-AF19-65918B2FB4AF}" presName="comp" presStyleCnt="0"/>
      <dgm:spPr/>
    </dgm:pt>
    <dgm:pt modelId="{54832316-D599-4961-AE23-7F369248180E}" type="pres">
      <dgm:prSet presAssocID="{3ABFBD69-E48F-4F53-AF19-65918B2FB4AF}" presName="box" presStyleLbl="node1" presStyleIdx="1" presStyleCnt="3"/>
      <dgm:spPr/>
      <dgm:t>
        <a:bodyPr/>
        <a:lstStyle/>
        <a:p>
          <a:endParaRPr lang="de-DE"/>
        </a:p>
      </dgm:t>
    </dgm:pt>
    <dgm:pt modelId="{2D89ED25-EAC3-4DDC-A549-355635BC39A6}" type="pres">
      <dgm:prSet presAssocID="{3ABFBD69-E48F-4F53-AF19-65918B2FB4AF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4DD88BC-3381-4EE8-AE64-FEA52D61574B}" type="pres">
      <dgm:prSet presAssocID="{3ABFBD69-E48F-4F53-AF19-65918B2FB4A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DE8D9-4E12-48F9-84C9-990968E62F6B}" type="pres">
      <dgm:prSet presAssocID="{B7DCD718-B419-4B94-8FE7-E75B2F4C0FCA}" presName="spacer" presStyleCnt="0"/>
      <dgm:spPr/>
    </dgm:pt>
    <dgm:pt modelId="{3C20AE38-187B-427F-9ABD-35E87D103971}" type="pres">
      <dgm:prSet presAssocID="{676978D9-B416-42A1-B35F-FF149DD653F5}" presName="comp" presStyleCnt="0"/>
      <dgm:spPr/>
    </dgm:pt>
    <dgm:pt modelId="{D215B49F-0542-414E-948F-661BF209238C}" type="pres">
      <dgm:prSet presAssocID="{676978D9-B416-42A1-B35F-FF149DD653F5}" presName="box" presStyleLbl="node1" presStyleIdx="2" presStyleCnt="3"/>
      <dgm:spPr/>
      <dgm:t>
        <a:bodyPr/>
        <a:lstStyle/>
        <a:p>
          <a:endParaRPr lang="de-DE"/>
        </a:p>
      </dgm:t>
    </dgm:pt>
    <dgm:pt modelId="{D8E3157C-0ED0-4C84-A1A0-DE430B478B45}" type="pres">
      <dgm:prSet presAssocID="{676978D9-B416-42A1-B35F-FF149DD653F5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85C0C6D-745E-408C-AC1F-6F5F8C4B5737}" type="pres">
      <dgm:prSet presAssocID="{676978D9-B416-42A1-B35F-FF149DD653F5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2012FE6-A098-40EF-B674-9CF4AB13B257}" srcId="{FD9162CD-9B54-4D11-9156-C130F461C77C}" destId="{676978D9-B416-42A1-B35F-FF149DD653F5}" srcOrd="2" destOrd="0" parTransId="{44783CB4-A1D9-4E9F-8FDA-6EBA574A73CF}" sibTransId="{F6D51C5E-924A-4CCD-9552-E7952D78B638}"/>
    <dgm:cxn modelId="{0053AE6B-D488-4A5D-AA2F-2B630CDF3D89}" srcId="{FD9162CD-9B54-4D11-9156-C130F461C77C}" destId="{3ABFBD69-E48F-4F53-AF19-65918B2FB4AF}" srcOrd="1" destOrd="0" parTransId="{7BD6FDE9-EA3B-4988-8E0D-68DD4527BD22}" sibTransId="{B7DCD718-B419-4B94-8FE7-E75B2F4C0FCA}"/>
    <dgm:cxn modelId="{D8D5CC57-81FB-49D0-968F-D4B97F9B17A0}" type="presOf" srcId="{3ABFBD69-E48F-4F53-AF19-65918B2FB4AF}" destId="{F4DD88BC-3381-4EE8-AE64-FEA52D61574B}" srcOrd="1" destOrd="0" presId="urn:microsoft.com/office/officeart/2005/8/layout/vList4"/>
    <dgm:cxn modelId="{752093CF-DAEA-41EC-8A4B-A35BDEDC7ADE}" type="presOf" srcId="{676978D9-B416-42A1-B35F-FF149DD653F5}" destId="{D215B49F-0542-414E-948F-661BF209238C}" srcOrd="0" destOrd="0" presId="urn:microsoft.com/office/officeart/2005/8/layout/vList4"/>
    <dgm:cxn modelId="{1F2B3EAA-2F9F-4046-B942-415FA4C04D64}" type="presOf" srcId="{37C9FABF-F3D1-47DB-AC3C-667D5D8003BF}" destId="{17FD3903-A4B5-4E2F-9258-BA1DC8802F54}" srcOrd="1" destOrd="0" presId="urn:microsoft.com/office/officeart/2005/8/layout/vList4"/>
    <dgm:cxn modelId="{78CBA0C0-1080-4919-A6BC-F63A40F8BA73}" type="presOf" srcId="{37C9FABF-F3D1-47DB-AC3C-667D5D8003BF}" destId="{90ECBE69-FFBD-4881-BA8B-7913FF8B051A}" srcOrd="0" destOrd="0" presId="urn:microsoft.com/office/officeart/2005/8/layout/vList4"/>
    <dgm:cxn modelId="{C3A47025-ACA8-4101-9E33-B0FEC815ED98}" type="presOf" srcId="{FD9162CD-9B54-4D11-9156-C130F461C77C}" destId="{48B04C82-0C9C-4DF2-BE76-DCF5114695C5}" srcOrd="0" destOrd="0" presId="urn:microsoft.com/office/officeart/2005/8/layout/vList4"/>
    <dgm:cxn modelId="{1391ECC9-A91B-4D26-AD75-41A5AFD39CDE}" srcId="{FD9162CD-9B54-4D11-9156-C130F461C77C}" destId="{37C9FABF-F3D1-47DB-AC3C-667D5D8003BF}" srcOrd="0" destOrd="0" parTransId="{A87CDB47-9405-43E7-A909-3122AC34C80A}" sibTransId="{B91BDAC5-BD53-4153-A613-54C0C9C26605}"/>
    <dgm:cxn modelId="{5BADDD24-A700-4225-B5C5-32B9C0307128}" type="presOf" srcId="{676978D9-B416-42A1-B35F-FF149DD653F5}" destId="{A85C0C6D-745E-408C-AC1F-6F5F8C4B5737}" srcOrd="1" destOrd="0" presId="urn:microsoft.com/office/officeart/2005/8/layout/vList4"/>
    <dgm:cxn modelId="{9ABB2C5A-B3C8-4A43-AA72-F88DE14430D8}" type="presOf" srcId="{3ABFBD69-E48F-4F53-AF19-65918B2FB4AF}" destId="{54832316-D599-4961-AE23-7F369248180E}" srcOrd="0" destOrd="0" presId="urn:microsoft.com/office/officeart/2005/8/layout/vList4"/>
    <dgm:cxn modelId="{31FC41D5-7CE6-4B58-BB58-46749E25A10D}" type="presParOf" srcId="{48B04C82-0C9C-4DF2-BE76-DCF5114695C5}" destId="{4DEB2EF1-7CE3-4E72-B9FC-BCAFC1ABE335}" srcOrd="0" destOrd="0" presId="urn:microsoft.com/office/officeart/2005/8/layout/vList4"/>
    <dgm:cxn modelId="{134104A3-95CD-490B-B720-B1B59773664F}" type="presParOf" srcId="{4DEB2EF1-7CE3-4E72-B9FC-BCAFC1ABE335}" destId="{90ECBE69-FFBD-4881-BA8B-7913FF8B051A}" srcOrd="0" destOrd="0" presId="urn:microsoft.com/office/officeart/2005/8/layout/vList4"/>
    <dgm:cxn modelId="{63DC58E5-B910-497C-87F2-401326EE26CF}" type="presParOf" srcId="{4DEB2EF1-7CE3-4E72-B9FC-BCAFC1ABE335}" destId="{53CE8431-DD21-42E3-A470-EEB85A1E61ED}" srcOrd="1" destOrd="0" presId="urn:microsoft.com/office/officeart/2005/8/layout/vList4"/>
    <dgm:cxn modelId="{B5B12E66-71B0-4C9F-8D86-C37A0A520061}" type="presParOf" srcId="{4DEB2EF1-7CE3-4E72-B9FC-BCAFC1ABE335}" destId="{17FD3903-A4B5-4E2F-9258-BA1DC8802F54}" srcOrd="2" destOrd="0" presId="urn:microsoft.com/office/officeart/2005/8/layout/vList4"/>
    <dgm:cxn modelId="{BC40B900-29B0-4E54-9787-3704E2BB3F90}" type="presParOf" srcId="{48B04C82-0C9C-4DF2-BE76-DCF5114695C5}" destId="{752B2A51-B11A-4E7D-8C0B-D6B47169CEA4}" srcOrd="1" destOrd="0" presId="urn:microsoft.com/office/officeart/2005/8/layout/vList4"/>
    <dgm:cxn modelId="{A42FA60A-DA14-4885-877D-D777AE2A2908}" type="presParOf" srcId="{48B04C82-0C9C-4DF2-BE76-DCF5114695C5}" destId="{4EF7FA9C-29FC-4392-A2A3-9D526A573486}" srcOrd="2" destOrd="0" presId="urn:microsoft.com/office/officeart/2005/8/layout/vList4"/>
    <dgm:cxn modelId="{0153A264-D0C9-4A06-BA7C-AC8DFDD33933}" type="presParOf" srcId="{4EF7FA9C-29FC-4392-A2A3-9D526A573486}" destId="{54832316-D599-4961-AE23-7F369248180E}" srcOrd="0" destOrd="0" presId="urn:microsoft.com/office/officeart/2005/8/layout/vList4"/>
    <dgm:cxn modelId="{B286E639-7F78-415D-BCD8-18B8D867F6AE}" type="presParOf" srcId="{4EF7FA9C-29FC-4392-A2A3-9D526A573486}" destId="{2D89ED25-EAC3-4DDC-A549-355635BC39A6}" srcOrd="1" destOrd="0" presId="urn:microsoft.com/office/officeart/2005/8/layout/vList4"/>
    <dgm:cxn modelId="{BB833528-7E96-46FD-AB19-A406365E1D88}" type="presParOf" srcId="{4EF7FA9C-29FC-4392-A2A3-9D526A573486}" destId="{F4DD88BC-3381-4EE8-AE64-FEA52D61574B}" srcOrd="2" destOrd="0" presId="urn:microsoft.com/office/officeart/2005/8/layout/vList4"/>
    <dgm:cxn modelId="{AF4D0091-9775-494D-BE20-07F0346CBAD6}" type="presParOf" srcId="{48B04C82-0C9C-4DF2-BE76-DCF5114695C5}" destId="{BC2DE8D9-4E12-48F9-84C9-990968E62F6B}" srcOrd="3" destOrd="0" presId="urn:microsoft.com/office/officeart/2005/8/layout/vList4"/>
    <dgm:cxn modelId="{3B107C8A-9FBC-438C-852E-C55D8BF4EAA5}" type="presParOf" srcId="{48B04C82-0C9C-4DF2-BE76-DCF5114695C5}" destId="{3C20AE38-187B-427F-9ABD-35E87D103971}" srcOrd="4" destOrd="0" presId="urn:microsoft.com/office/officeart/2005/8/layout/vList4"/>
    <dgm:cxn modelId="{687FEB12-5E66-46D9-B464-2569528AF255}" type="presParOf" srcId="{3C20AE38-187B-427F-9ABD-35E87D103971}" destId="{D215B49F-0542-414E-948F-661BF209238C}" srcOrd="0" destOrd="0" presId="urn:microsoft.com/office/officeart/2005/8/layout/vList4"/>
    <dgm:cxn modelId="{0FD28CF0-3CAB-49F4-93E6-957182B7DBEC}" type="presParOf" srcId="{3C20AE38-187B-427F-9ABD-35E87D103971}" destId="{D8E3157C-0ED0-4C84-A1A0-DE430B478B45}" srcOrd="1" destOrd="0" presId="urn:microsoft.com/office/officeart/2005/8/layout/vList4"/>
    <dgm:cxn modelId="{4313D068-12CB-4F3E-B8CB-16A50F51EE28}" type="presParOf" srcId="{3C20AE38-187B-427F-9ABD-35E87D103971}" destId="{A85C0C6D-745E-408C-AC1F-6F5F8C4B5737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CBE69-FFBD-4881-BA8B-7913FF8B051A}">
      <dsp:nvSpPr>
        <dsp:cNvPr id="0" name=""/>
        <dsp:cNvSpPr/>
      </dsp:nvSpPr>
      <dsp:spPr>
        <a:xfrm>
          <a:off x="0" y="0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err="1" smtClean="0"/>
            <a:t>Midpoint</a:t>
          </a:r>
          <a:r>
            <a:rPr lang="de-DE" sz="3500" kern="1200" dirty="0" smtClean="0"/>
            <a:t> </a:t>
          </a:r>
          <a:r>
            <a:rPr lang="de-DE" sz="3500" kern="1200" dirty="0" err="1" smtClean="0"/>
            <a:t>Displacement</a:t>
          </a:r>
          <a:r>
            <a:rPr lang="de-DE" sz="3500" kern="1200" dirty="0" smtClean="0"/>
            <a:t> / </a:t>
          </a:r>
          <a:br>
            <a:rPr lang="de-DE" sz="3500" kern="1200" dirty="0" smtClean="0"/>
          </a:br>
          <a:r>
            <a:rPr lang="de-DE" sz="3500" kern="1200" dirty="0" err="1" smtClean="0"/>
            <a:t>Diamon</a:t>
          </a:r>
          <a:r>
            <a:rPr lang="de-DE" sz="3500" kern="1200" dirty="0" smtClean="0"/>
            <a:t> Square </a:t>
          </a:r>
          <a:r>
            <a:rPr lang="de-DE" sz="3500" kern="1200" dirty="0" err="1" smtClean="0"/>
            <a:t>Algorythmus</a:t>
          </a:r>
          <a:endParaRPr lang="de-DE" sz="3500" kern="1200" dirty="0"/>
        </a:p>
      </dsp:txBody>
      <dsp:txXfrm>
        <a:off x="1794933" y="0"/>
        <a:ext cx="6333066" cy="1693333"/>
      </dsp:txXfrm>
    </dsp:sp>
    <dsp:sp modelId="{53CE8431-DD21-42E3-A470-EEB85A1E61ED}">
      <dsp:nvSpPr>
        <dsp:cNvPr id="0" name=""/>
        <dsp:cNvSpPr/>
      </dsp:nvSpPr>
      <dsp:spPr>
        <a:xfrm>
          <a:off x="330040" y="265020"/>
          <a:ext cx="1304186" cy="11632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32316-D599-4961-AE23-7F369248180E}">
      <dsp:nvSpPr>
        <dsp:cNvPr id="0" name=""/>
        <dsp:cNvSpPr/>
      </dsp:nvSpPr>
      <dsp:spPr>
        <a:xfrm>
          <a:off x="0" y="1862666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Noise</a:t>
          </a:r>
          <a:endParaRPr lang="de-DE" sz="3500" kern="1200" dirty="0"/>
        </a:p>
      </dsp:txBody>
      <dsp:txXfrm>
        <a:off x="1794933" y="1862666"/>
        <a:ext cx="6333066" cy="1693333"/>
      </dsp:txXfrm>
    </dsp:sp>
    <dsp:sp modelId="{2D89ED25-EAC3-4DDC-A549-355635BC39A6}">
      <dsp:nvSpPr>
        <dsp:cNvPr id="0" name=""/>
        <dsp:cNvSpPr/>
      </dsp:nvSpPr>
      <dsp:spPr>
        <a:xfrm>
          <a:off x="169333" y="2032000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5B49F-0542-414E-948F-661BF209238C}">
      <dsp:nvSpPr>
        <dsp:cNvPr id="0" name=""/>
        <dsp:cNvSpPr/>
      </dsp:nvSpPr>
      <dsp:spPr>
        <a:xfrm>
          <a:off x="0" y="3725333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Spektralsynthese</a:t>
          </a:r>
          <a:endParaRPr lang="de-DE" sz="3500" kern="1200" dirty="0"/>
        </a:p>
      </dsp:txBody>
      <dsp:txXfrm>
        <a:off x="1794933" y="3725333"/>
        <a:ext cx="6333066" cy="1693333"/>
      </dsp:txXfrm>
    </dsp:sp>
    <dsp:sp modelId="{D8E3157C-0ED0-4C84-A1A0-DE430B478B45}">
      <dsp:nvSpPr>
        <dsp:cNvPr id="0" name=""/>
        <dsp:cNvSpPr/>
      </dsp:nvSpPr>
      <dsp:spPr>
        <a:xfrm>
          <a:off x="169333" y="3894666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5039-6C4D-4BB7-8450-698351CEA794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C1AF6-946E-4F42-8BC7-36ED63952E7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5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Was heißt das jetzt für mich?</a:t>
            </a:r>
          </a:p>
          <a:p>
            <a:pPr marL="228600" indent="-228600">
              <a:buAutoNum type="arabicPeriod"/>
            </a:pPr>
            <a:r>
              <a:rPr lang="de-DE" baseline="0" dirty="0" err="1" smtClean="0"/>
              <a:t>Googlen</a:t>
            </a:r>
            <a:endParaRPr lang="en-GB" baseline="0" dirty="0" smtClean="0"/>
          </a:p>
          <a:p>
            <a:pPr marL="0" indent="0">
              <a:buNone/>
            </a:pPr>
            <a:r>
              <a:rPr lang="de-DE" baseline="0" dirty="0" smtClean="0"/>
              <a:t>Dann fand ich das, das, das und das – bis ich zu dem kam, was heute die Mehrheit unter prozeduraler Landschaft kennt: SWIPE!</a:t>
            </a:r>
          </a:p>
          <a:p>
            <a:pPr marL="0" indent="0">
              <a:buNone/>
            </a:pPr>
            <a:r>
              <a:rPr lang="de-DE" baseline="0" dirty="0" smtClean="0"/>
              <a:t>Für alle die es nicht wissen: Minecraft. Das Spiel behauptet eine unendliche Welt mit verschiedenen Klimazonen zu haben</a:t>
            </a:r>
          </a:p>
          <a:p>
            <a:pPr marL="0" indent="0">
              <a:buNone/>
            </a:pPr>
            <a:r>
              <a:rPr lang="de-DE" baseline="0" dirty="0" smtClean="0"/>
              <a:t>Die wohl bekannteste Implementierung, generell in Spielen immer mehr Verwendung. Deshalb kurze Klarstellung 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Was machen wenn man merkt es kommt </a:t>
            </a:r>
            <a:r>
              <a:rPr lang="de-DE" baseline="0" dirty="0" err="1" smtClean="0"/>
              <a:t>zuviel</a:t>
            </a:r>
            <a:r>
              <a:rPr lang="de-DE" baseline="0" dirty="0" smtClean="0"/>
              <a:t> Arbeit auf einen zu? Thema eingrenzen!</a:t>
            </a:r>
          </a:p>
          <a:p>
            <a:pPr marL="0" indent="0">
              <a:buNone/>
            </a:pPr>
            <a:r>
              <a:rPr lang="de-DE" baseline="0" dirty="0" smtClean="0"/>
              <a:t>Dazu erstmal wieder zum Anfang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08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33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r>
              <a:rPr lang="de-DE" dirty="0" smtClean="0"/>
              <a:t>Interpolation +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offset</a:t>
            </a:r>
            <a:r>
              <a:rPr lang="de-DE" dirty="0" smtClean="0"/>
              <a:t> wobei der </a:t>
            </a:r>
            <a:r>
              <a:rPr lang="de-DE" dirty="0" err="1" smtClean="0"/>
              <a:t>offset</a:t>
            </a:r>
            <a:r>
              <a:rPr lang="de-DE" baseline="0" dirty="0" smtClean="0"/>
              <a:t> bei jeder </a:t>
            </a:r>
            <a:r>
              <a:rPr lang="de-DE" baseline="0" dirty="0" err="1" smtClean="0"/>
              <a:t>rekursion</a:t>
            </a:r>
            <a:r>
              <a:rPr lang="de-DE" baseline="0" dirty="0" smtClean="0"/>
              <a:t> verringert wird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56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Random </a:t>
            </a:r>
            <a:r>
              <a:rPr lang="de-DE" dirty="0" err="1" smtClean="0"/>
              <a:t>offset</a:t>
            </a:r>
            <a:r>
              <a:rPr lang="de-DE" baseline="0" dirty="0" smtClean="0"/>
              <a:t> </a:t>
            </a:r>
            <a:r>
              <a:rPr lang="de-DE" baseline="0" smtClean="0"/>
              <a:t>nicht vergessen!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24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Also was bedeutet prozedural überhaupt?</a:t>
            </a:r>
          </a:p>
          <a:p>
            <a:pPr marL="0" indent="0">
              <a:buNone/>
            </a:pPr>
            <a:r>
              <a:rPr lang="de-DE" baseline="0" dirty="0" smtClean="0"/>
              <a:t>Durch (prozedurale) Programmierung erzeugt</a:t>
            </a:r>
          </a:p>
          <a:p>
            <a:pPr marL="0" indent="0">
              <a:buNone/>
            </a:pPr>
            <a:r>
              <a:rPr lang="de-DE" baseline="0" dirty="0" smtClean="0"/>
              <a:t>Viel Bewegung in dem Feld zwischen 1985-2003, Wiederaufkommen in den letzten ~ 5 Jahren durch Videospiele, dazwischen Nutzung in allen relevanten CG Branchen z.B. Film, jedoch nicht so Öffentlichkeitswirksam</a:t>
            </a:r>
          </a:p>
          <a:p>
            <a:pPr marL="0" indent="0">
              <a:buNone/>
            </a:pPr>
            <a:r>
              <a:rPr lang="de-DE" baseline="0" dirty="0" smtClean="0"/>
              <a:t>Um Missverständnisse vorzubeugen: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19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Borderlands: 17.750.000</a:t>
            </a:r>
          </a:p>
          <a:p>
            <a:r>
              <a:rPr lang="de-DE" dirty="0" smtClean="0"/>
              <a:t>Elite: 6 Byte für 8 prozedurale</a:t>
            </a:r>
            <a:r>
              <a:rPr lang="de-DE" baseline="0" dirty="0" smtClean="0"/>
              <a:t> Spielegalaxy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Mans Sky: Komplettes Universum inkl. Planeten, Flora, Fauna, Raumschiffe</a:t>
            </a:r>
            <a:endParaRPr lang="de-DE" baseline="0" dirty="0" smtClean="0"/>
          </a:p>
          <a:p>
            <a:r>
              <a:rPr lang="de-DE" baseline="0" dirty="0" smtClean="0"/>
              <a:t>k.Krieger: Demospiel besteht aus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97.280 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3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Aktuelle Entwicklungszeiten</a:t>
            </a:r>
            <a:r>
              <a:rPr lang="de-DE" baseline="0" dirty="0" smtClean="0"/>
              <a:t> für AAA Games ~1-3 Jahre bei 100-300+ Mitarbeitern ohne großartig komplexes </a:t>
            </a:r>
            <a:r>
              <a:rPr lang="de-DE" baseline="0" dirty="0" err="1" smtClean="0"/>
              <a:t>Gameplay</a:t>
            </a:r>
            <a:r>
              <a:rPr lang="de-DE" baseline="0" dirty="0" smtClean="0"/>
              <a:t> -&gt; Modellierung!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3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Wir wollten das Thema eingrenzen!</a:t>
            </a:r>
          </a:p>
          <a:p>
            <a:pPr marL="0" indent="0">
              <a:buNone/>
            </a:pPr>
            <a:r>
              <a:rPr lang="de-DE" baseline="0" dirty="0" smtClean="0"/>
              <a:t>Prozedural haben wir geklärt, daran kann man nicht viel ändern, also Landschaftsgenerierung</a:t>
            </a:r>
          </a:p>
          <a:p>
            <a:pPr marL="0" indent="0">
              <a:buNone/>
            </a:pPr>
            <a:r>
              <a:rPr lang="de-DE" baseline="0" dirty="0" smtClean="0"/>
              <a:t>Hierbei zurück zu dem Bild von vorhin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1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Auch wenn stark abweicht von</a:t>
            </a:r>
            <a:r>
              <a:rPr lang="de-DE" baseline="0" dirty="0" smtClean="0"/>
              <a:t> vorherigen Screenshots doch viele Eigenschaften / Problemstellungen von prozeduralem Terrain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Wasser: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Besonders Wellenbewegung lassen sich gut prozedural erzeugen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Texturierung: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1. Rendern von Landschaftstexturen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2. Erzeugung von prozeduralen 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Bäume / Gräser: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So vielfältig und detailreich und tlw. Scheinbar zufällig, dass auch diese oft prozedural erzeugt werden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Wolken / Gase: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Neben Partikelsimulation lassen sich gut </a:t>
            </a:r>
            <a:r>
              <a:rPr lang="de-DE" dirty="0" err="1" smtClean="0"/>
              <a:t>gut</a:t>
            </a:r>
            <a:r>
              <a:rPr lang="de-DE" baseline="0" dirty="0" smtClean="0"/>
              <a:t> prozedurale Prozesse beschreiben</a:t>
            </a: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91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 smtClean="0"/>
              <a:t>Skalarfeld</a:t>
            </a:r>
            <a:r>
              <a:rPr lang="de-DE" b="0" dirty="0" smtClean="0"/>
              <a:t>: Eine</a:t>
            </a:r>
            <a:r>
              <a:rPr lang="de-DE" b="0" baseline="0" dirty="0" smtClean="0"/>
              <a:t> Funktion die einer bestimmten Punktemenge M eine </a:t>
            </a:r>
            <a:r>
              <a:rPr lang="de-DE" b="0" baseline="0" dirty="0" err="1" smtClean="0"/>
              <a:t>Reel</a:t>
            </a:r>
            <a:r>
              <a:rPr lang="de-DE" b="0" baseline="0" dirty="0" smtClean="0"/>
              <a:t> oder Komplexwertige Zahl zuweist</a:t>
            </a:r>
            <a:endParaRPr lang="de-DE" b="0" dirty="0" smtClean="0"/>
          </a:p>
          <a:p>
            <a:r>
              <a:rPr lang="de-DE" b="0" dirty="0" err="1" smtClean="0"/>
              <a:t>Voxel</a:t>
            </a:r>
            <a:r>
              <a:rPr lang="de-DE" dirty="0" smtClean="0"/>
              <a:t>: </a:t>
            </a:r>
            <a:r>
              <a:rPr lang="de-DE" dirty="0" err="1" smtClean="0"/>
              <a:t>Volumetric</a:t>
            </a:r>
            <a:r>
              <a:rPr lang="de-DE" dirty="0" smtClean="0"/>
              <a:t> Pixel. Da Position nicht explizit gespeichert gut für große,</a:t>
            </a:r>
            <a:r>
              <a:rPr lang="de-DE" baseline="0" dirty="0" smtClean="0"/>
              <a:t> regelmäßig gesampelte Datenmengen (vgl. Polygon, gut für viel leere)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85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Dem (Digital Elevation Model) – größtenteils U.S. Geological </a:t>
            </a:r>
            <a:r>
              <a:rPr lang="de-DE" dirty="0" err="1" smtClean="0"/>
              <a:t>Surve</a:t>
            </a:r>
            <a:endParaRPr lang="de-DE" dirty="0" smtClean="0"/>
          </a:p>
          <a:p>
            <a:r>
              <a:rPr lang="de-DE" dirty="0" smtClean="0"/>
              <a:t>DTED </a:t>
            </a:r>
            <a:r>
              <a:rPr lang="de-DE" baseline="0" dirty="0" smtClean="0"/>
              <a:t>(Digital Terrain Elevation Data) </a:t>
            </a:r>
            <a:r>
              <a:rPr lang="de-DE" dirty="0" smtClean="0"/>
              <a:t>–</a:t>
            </a:r>
            <a:r>
              <a:rPr lang="de-DE" baseline="0" dirty="0" smtClean="0"/>
              <a:t> U.S. Militär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31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4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47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08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0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513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2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09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68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70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1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2/2f/Heightmap_rendered.png?1464084491149" TargetMode="External"/><Relationship Id="rId3" Type="http://schemas.openxmlformats.org/officeDocument/2006/relationships/hyperlink" Target="http://atg.lychnobi.com/screenshots/ATG%20screen%2003.jpg" TargetMode="External"/><Relationship Id="rId7" Type="http://schemas.openxmlformats.org/officeDocument/2006/relationships/hyperlink" Target="http://http.developer.nvidia.com/GPUGems3/elementLinks/01fig01.jpg" TargetMode="External"/><Relationship Id="rId2" Type="http://schemas.openxmlformats.org/officeDocument/2006/relationships/hyperlink" Target="http://www.decarpentier.nl/wp-content/uploads/scape_ridge_mountains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b/b4/Voxelgitter.png?1464083679752" TargetMode="External"/><Relationship Id="rId11" Type="http://schemas.openxmlformats.org/officeDocument/2006/relationships/hyperlink" Target="http://www.tursiops.cc/fm/midpt.gif" TargetMode="External"/><Relationship Id="rId5" Type="http://schemas.openxmlformats.org/officeDocument/2006/relationships/hyperlink" Target="http://no-mans-sky.com/press/no_man's_sky/images/NewEridu.png" TargetMode="External"/><Relationship Id="rId10" Type="http://schemas.openxmlformats.org/officeDocument/2006/relationships/hyperlink" Target="https://www.wikiwand.com/en/Diamond-square_algorithm" TargetMode="External"/><Relationship Id="rId4" Type="http://schemas.openxmlformats.org/officeDocument/2006/relationships/hyperlink" Target="http://im.ziffdavisinternational.com/ign_de/screenshot/b/borderlands-2-willkommen-in-der-wunderbaren-welt-d/borderlands-2-willkommen-in-der-wunderbaren-welt-d_w3hv.jpg" TargetMode="External"/><Relationship Id="rId9" Type="http://schemas.openxmlformats.org/officeDocument/2006/relationships/hyperlink" Target="http://www.howardzzh.com/research/terrai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e.borderlands.wikia.com/wiki/Waffen" TargetMode="External"/><Relationship Id="rId2" Type="http://schemas.openxmlformats.org/officeDocument/2006/relationships/hyperlink" Target="http://minecraft.gamepedia.com/The_Overworl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terrain.org/" TargetMode="External"/><Relationship Id="rId5" Type="http://schemas.openxmlformats.org/officeDocument/2006/relationships/hyperlink" Target="https://www.wikiwand.com/en/Voxel" TargetMode="External"/><Relationship Id="rId4" Type="http://schemas.openxmlformats.org/officeDocument/2006/relationships/hyperlink" Target="https://www.wikiwand.com/de/Skalarfel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9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1619250" y="2465831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strike="sngStri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619250" y="3758184"/>
            <a:ext cx="9144000" cy="107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Höhenfeld Synthese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6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Methoden zur Höhenfeldsynthese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162973327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74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811547" y="871268"/>
            <a:ext cx="7082287" cy="4658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19" y="1536401"/>
            <a:ext cx="2286000" cy="43815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905827" y="143231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119" y="2818681"/>
            <a:ext cx="2286000" cy="6858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905827" y="2838415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119" y="4125762"/>
            <a:ext cx="2286000" cy="80962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5905827" y="4207408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9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48906" y="448574"/>
            <a:ext cx="9342407" cy="59522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31" y="671861"/>
            <a:ext cx="2059652" cy="202820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75" y="647542"/>
            <a:ext cx="2036857" cy="205252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512" y="671861"/>
            <a:ext cx="2028556" cy="209219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039097" y="1259781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3597273" y="3023455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Diamond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923232" y="3035854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Square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7949958" y="408637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479" y="3716175"/>
            <a:ext cx="2014919" cy="205489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8" y="3716175"/>
            <a:ext cx="2002039" cy="2054898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>
            <a:off x="3317555" y="448574"/>
            <a:ext cx="0" cy="5952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Bildquellen:</a:t>
            </a:r>
          </a:p>
          <a:p>
            <a:r>
              <a:rPr lang="en-GB" sz="900" dirty="0">
                <a:hlinkClick r:id="rId2"/>
              </a:rPr>
              <a:t>http://</a:t>
            </a:r>
            <a:r>
              <a:rPr lang="en-GB" sz="900" dirty="0" smtClean="0">
                <a:hlinkClick r:id="rId2"/>
              </a:rPr>
              <a:t>www.decarpentier.nl/wp-content/uploads/scape_ridge_mountains.jpg</a:t>
            </a:r>
            <a:endParaRPr lang="en-GB" sz="900" dirty="0" smtClean="0"/>
          </a:p>
          <a:p>
            <a:r>
              <a:rPr lang="en-GB" sz="900" dirty="0"/>
              <a:t>http://img05.deviantart.net/d952/i/2009/153/4/b/test___procedural_vue_terrain_by_priteeboy.jpg</a:t>
            </a:r>
            <a:endParaRPr lang="en-GB" sz="900" dirty="0" smtClean="0"/>
          </a:p>
          <a:p>
            <a:r>
              <a:rPr lang="en-GB" sz="900" dirty="0" smtClean="0">
                <a:hlinkClick r:id="rId3"/>
              </a:rPr>
              <a:t>http://atg.lychnobi.com/screenshots/ATG%20screen%2003.jpg</a:t>
            </a:r>
            <a:endParaRPr lang="en-GB" sz="900" dirty="0" smtClean="0"/>
          </a:p>
          <a:p>
            <a:r>
              <a:rPr lang="en-GB" sz="900" dirty="0">
                <a:hlinkClick r:id="rId4"/>
              </a:rPr>
              <a:t>http://</a:t>
            </a:r>
            <a:r>
              <a:rPr lang="en-GB" sz="900" dirty="0" smtClean="0">
                <a:hlinkClick r:id="rId4"/>
              </a:rPr>
              <a:t>im.ziffdavisinternational.com/ign_de/screenshot/b/borderlands-2-willkommen-in-der-wunderbaren-welt-d/borderlands-2-willkommen-in-der-wunderbaren-welt-d_w3hv.jpg</a:t>
            </a:r>
            <a:endParaRPr lang="en-GB" sz="900" dirty="0" smtClean="0"/>
          </a:p>
          <a:p>
            <a:r>
              <a:rPr lang="en-GB" sz="900" dirty="0">
                <a:hlinkClick r:id="rId5"/>
              </a:rPr>
              <a:t>http://</a:t>
            </a:r>
            <a:r>
              <a:rPr lang="en-GB" sz="900" dirty="0" smtClean="0">
                <a:hlinkClick r:id="rId5"/>
              </a:rPr>
              <a:t>no-mans-sky.com/press/no_man's_sky/images/NewEridu.png</a:t>
            </a:r>
            <a:endParaRPr lang="en-GB" sz="900" dirty="0" smtClean="0"/>
          </a:p>
          <a:p>
            <a:r>
              <a:rPr lang="en-GB" sz="900" dirty="0">
                <a:hlinkClick r:id="rId6"/>
              </a:rPr>
              <a:t>https://</a:t>
            </a:r>
            <a:r>
              <a:rPr lang="en-GB" sz="900" dirty="0" smtClean="0">
                <a:hlinkClick r:id="rId6"/>
              </a:rPr>
              <a:t>upload.wikimedia.org/wikipedia/commons/b/b4/Voxelgitter.png?1464083679752</a:t>
            </a:r>
            <a:endParaRPr lang="en-GB" sz="900" dirty="0" smtClean="0"/>
          </a:p>
          <a:p>
            <a:r>
              <a:rPr lang="en-GB" sz="900" dirty="0">
                <a:hlinkClick r:id="rId7"/>
              </a:rPr>
              <a:t>http://</a:t>
            </a:r>
            <a:r>
              <a:rPr lang="en-GB" sz="900" dirty="0" smtClean="0">
                <a:hlinkClick r:id="rId7"/>
              </a:rPr>
              <a:t>http.developer.nvidia.com/GPUGems3/elementLinks/01fig01.jpg</a:t>
            </a:r>
            <a:endParaRPr lang="en-GB" sz="900" dirty="0" smtClean="0"/>
          </a:p>
          <a:p>
            <a:r>
              <a:rPr lang="en-GB" sz="900" dirty="0">
                <a:hlinkClick r:id="rId8"/>
              </a:rPr>
              <a:t>https://</a:t>
            </a:r>
            <a:r>
              <a:rPr lang="en-GB" sz="900" dirty="0" smtClean="0">
                <a:hlinkClick r:id="rId8"/>
              </a:rPr>
              <a:t>upload.wikimedia.org/wikipedia/commons/2/2f/Heightmap_rendered.png?1464084491149</a:t>
            </a:r>
            <a:endParaRPr lang="en-GB" sz="900" dirty="0" smtClean="0"/>
          </a:p>
          <a:p>
            <a:r>
              <a:rPr lang="en-GB" sz="900" dirty="0">
                <a:hlinkClick r:id="rId9"/>
              </a:rPr>
              <a:t>http://www.howardzzh.com/research/terrain</a:t>
            </a:r>
            <a:r>
              <a:rPr lang="en-GB" sz="900" dirty="0" smtClean="0">
                <a:hlinkClick r:id="rId9"/>
              </a:rPr>
              <a:t>/</a:t>
            </a:r>
            <a:endParaRPr lang="en-GB" sz="900" dirty="0" smtClean="0"/>
          </a:p>
          <a:p>
            <a:r>
              <a:rPr lang="en-GB" sz="900" dirty="0">
                <a:hlinkClick r:id="rId10"/>
              </a:rPr>
              <a:t>https://</a:t>
            </a:r>
            <a:r>
              <a:rPr lang="en-GB" sz="900" dirty="0" smtClean="0">
                <a:hlinkClick r:id="rId10"/>
              </a:rPr>
              <a:t>www.wikiwand.com/en/Diamond-square_algorithm</a:t>
            </a:r>
            <a:endParaRPr lang="en-GB" sz="900" dirty="0" smtClean="0"/>
          </a:p>
          <a:p>
            <a:r>
              <a:rPr lang="en-GB" sz="900" dirty="0">
                <a:hlinkClick r:id="rId11"/>
              </a:rPr>
              <a:t>http://</a:t>
            </a:r>
            <a:r>
              <a:rPr lang="en-GB" sz="900" dirty="0" smtClean="0">
                <a:hlinkClick r:id="rId11"/>
              </a:rPr>
              <a:t>www.tursiops.cc/fm/midpt.gif</a:t>
            </a:r>
            <a:endParaRPr lang="en-GB" sz="9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Bildquellen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0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Literaturquellen:</a:t>
            </a:r>
          </a:p>
          <a:p>
            <a:r>
              <a:rPr lang="en-GB" sz="1200" dirty="0">
                <a:hlinkClick r:id="rId2"/>
              </a:rPr>
              <a:t>http://</a:t>
            </a:r>
            <a:r>
              <a:rPr lang="en-GB" sz="1200" dirty="0" smtClean="0">
                <a:hlinkClick r:id="rId2"/>
              </a:rPr>
              <a:t>minecraft.gamepedia.com/The_Overworld</a:t>
            </a:r>
            <a:endParaRPr lang="en-GB" sz="1200" dirty="0" smtClean="0"/>
          </a:p>
          <a:p>
            <a:r>
              <a:rPr lang="en-GB" sz="1200" dirty="0">
                <a:hlinkClick r:id="rId3"/>
              </a:rPr>
              <a:t>http://</a:t>
            </a:r>
            <a:r>
              <a:rPr lang="en-GB" sz="1200" dirty="0" smtClean="0">
                <a:hlinkClick r:id="rId3"/>
              </a:rPr>
              <a:t>de.borderlands.wikia.com/wiki/Waffen</a:t>
            </a:r>
            <a:endParaRPr lang="en-GB" sz="1200" dirty="0" smtClean="0"/>
          </a:p>
          <a:p>
            <a:r>
              <a:rPr lang="en-GB" sz="1200" dirty="0">
                <a:hlinkClick r:id="rId4"/>
              </a:rPr>
              <a:t>https://</a:t>
            </a:r>
            <a:r>
              <a:rPr lang="en-GB" sz="1200" dirty="0" smtClean="0">
                <a:hlinkClick r:id="rId4"/>
              </a:rPr>
              <a:t>www.wikiwand.com/de/Skalarfeld</a:t>
            </a:r>
            <a:endParaRPr lang="en-GB" sz="1200" dirty="0" smtClean="0"/>
          </a:p>
          <a:p>
            <a:r>
              <a:rPr lang="en-GB" sz="1200" dirty="0">
                <a:hlinkClick r:id="rId5"/>
              </a:rPr>
              <a:t>https://</a:t>
            </a:r>
            <a:r>
              <a:rPr lang="en-GB" sz="1200" dirty="0" smtClean="0">
                <a:hlinkClick r:id="rId5"/>
              </a:rPr>
              <a:t>www.wikiwand.com/en/Voxel</a:t>
            </a:r>
            <a:endParaRPr lang="en-GB" sz="1200" dirty="0" smtClean="0"/>
          </a:p>
          <a:p>
            <a:r>
              <a:rPr lang="en-GB" sz="1200" dirty="0">
                <a:hlinkClick r:id="rId6"/>
              </a:rPr>
              <a:t>http://vterrain.org</a:t>
            </a:r>
            <a:r>
              <a:rPr lang="en-GB" sz="1200" dirty="0" smtClean="0">
                <a:hlinkClick r:id="rId6"/>
              </a:rPr>
              <a:t>/</a:t>
            </a:r>
            <a:endParaRPr lang="en-GB" sz="1200" dirty="0" smtClean="0"/>
          </a:p>
          <a:p>
            <a:r>
              <a:rPr lang="en-GB" sz="1200" dirty="0"/>
              <a:t>http://www.howardzzh.com/research/terrain/</a:t>
            </a:r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Literaturquellen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4300537"/>
            <a:ext cx="7258050" cy="581025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466850" y="1914525"/>
            <a:ext cx="9144000" cy="180498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414338"/>
            <a:ext cx="5519738" cy="250740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526" y="4602955"/>
            <a:ext cx="3744561" cy="17192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84" y="4713656"/>
            <a:ext cx="3142128" cy="177646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546" y="464344"/>
            <a:ext cx="3865541" cy="290036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33" y="3445900"/>
            <a:ext cx="3918712" cy="195205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" y="334096"/>
            <a:ext cx="10002208" cy="611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de-DE" dirty="0" smtClean="0"/>
                  <a:t>Prozedurale </a:t>
                </a:r>
                <a:br>
                  <a:rPr lang="de-DE" dirty="0" smtClean="0"/>
                </a:br>
                <a:r>
                  <a:rPr lang="de-DE" dirty="0" smtClean="0"/>
                  <a:t>Landschaftsgenerierung</a:t>
                </a:r>
                <a:br>
                  <a:rPr lang="de-DE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</m:oMath>
                  </m:oMathPara>
                </a14:m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Prozeduraler Content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  <a:blipFill>
                <a:blip r:embed="rId3"/>
                <a:stretch>
                  <a:fillRect t="-4000" r="-1680" b="-1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93687"/>
            <a:ext cx="3006029" cy="1687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4" y="293687"/>
            <a:ext cx="3752849" cy="18448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" y="4702993"/>
            <a:ext cx="2143125" cy="17138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925" y="4702993"/>
            <a:ext cx="3752849" cy="18709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9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10" y="695564"/>
            <a:ext cx="10686691" cy="4351338"/>
          </a:xfrm>
        </p:spPr>
        <p:txBody>
          <a:bodyPr>
            <a:normAutofit/>
          </a:bodyPr>
          <a:lstStyle/>
          <a:p>
            <a:r>
              <a:rPr lang="de-DE" sz="4400" dirty="0" smtClean="0"/>
              <a:t>Geringer Speicherbedarf</a:t>
            </a:r>
          </a:p>
          <a:p>
            <a:r>
              <a:rPr lang="de-DE" sz="4400" dirty="0" smtClean="0"/>
              <a:t>Gefühl des Entdeckens</a:t>
            </a:r>
          </a:p>
          <a:p>
            <a:r>
              <a:rPr lang="de-DE" sz="4400" dirty="0" smtClean="0"/>
              <a:t>Wiederspielbarkeit</a:t>
            </a:r>
          </a:p>
          <a:p>
            <a:r>
              <a:rPr lang="de-DE" sz="4400" dirty="0" smtClean="0"/>
              <a:t>Personalkosten</a:t>
            </a:r>
          </a:p>
          <a:p>
            <a:r>
              <a:rPr lang="de-DE" sz="4400" dirty="0" smtClean="0"/>
              <a:t>Entwicklungszeit</a:t>
            </a:r>
            <a:endParaRPr lang="en-GB" sz="44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5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7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08" y="767644"/>
            <a:ext cx="8109642" cy="4959337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>
            <a:off x="671334" y="2837901"/>
            <a:ext cx="1511149" cy="233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4" idx="1"/>
          </p:cNvCxnSpPr>
          <p:nvPr/>
        </p:nvCxnSpPr>
        <p:spPr>
          <a:xfrm flipH="1" flipV="1">
            <a:off x="8572500" y="1155806"/>
            <a:ext cx="956551" cy="2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529051" y="1155806"/>
            <a:ext cx="96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Wolken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0" y="2437791"/>
            <a:ext cx="946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Wasser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9210750" y="4485728"/>
            <a:ext cx="2213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Rendering: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Licht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Atmosphäre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LOD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Wetter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H="1" flipV="1">
            <a:off x="8488112" y="3071004"/>
            <a:ext cx="874905" cy="28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2255971" y="5501549"/>
            <a:ext cx="642504" cy="94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902453" y="6420439"/>
            <a:ext cx="1500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Texturierung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668831" y="6457890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Bäume / Gräser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 flipV="1">
            <a:off x="4947911" y="4391025"/>
            <a:ext cx="1736491" cy="224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656936" y="-34985"/>
            <a:ext cx="1789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Höhlensysteme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2794958" y="299580"/>
            <a:ext cx="448575" cy="813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Übersicht: Landschaftsgenerierung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363150" y="3278014"/>
            <a:ext cx="2213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Landschaftsform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1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1"/>
      <p:bldP spid="21" grpId="0"/>
      <p:bldP spid="25" grpId="0"/>
      <p:bldP spid="2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Landschafts-Datenstrukturen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448050" y="342900"/>
            <a:ext cx="3732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 smtClean="0"/>
              <a:t>Skalarfelder</a:t>
            </a:r>
            <a:endParaRPr lang="en-GB" sz="4800" dirty="0"/>
          </a:p>
        </p:txBody>
      </p:sp>
      <p:sp>
        <p:nvSpPr>
          <p:cNvPr id="11" name="Rechteck 10"/>
          <p:cNvSpPr/>
          <p:nvPr/>
        </p:nvSpPr>
        <p:spPr>
          <a:xfrm>
            <a:off x="476250" y="1495426"/>
            <a:ext cx="492442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5772149" y="1495426"/>
            <a:ext cx="490537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4617230" y="160020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3D</a:t>
            </a:r>
            <a:endParaRPr lang="en-GB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5785947" y="1600200"/>
            <a:ext cx="6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2D</a:t>
            </a:r>
            <a:endParaRPr lang="en-GB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7538546" y="1600200"/>
            <a:ext cx="140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Heightmap</a:t>
            </a:r>
            <a:endParaRPr lang="en-GB" u="sng" dirty="0"/>
          </a:p>
        </p:txBody>
      </p:sp>
      <p:sp>
        <p:nvSpPr>
          <p:cNvPr id="17" name="Textfeld 16"/>
          <p:cNvSpPr txBox="1"/>
          <p:nvPr/>
        </p:nvSpPr>
        <p:spPr>
          <a:xfrm>
            <a:off x="2511931" y="1600200"/>
            <a:ext cx="79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Voxel</a:t>
            </a:r>
            <a:endParaRPr lang="en-GB" u="sng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205038"/>
            <a:ext cx="2174556" cy="185729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251" y="2072874"/>
            <a:ext cx="2003438" cy="19880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616456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Verbraucht mehr Speicher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Höhlen/Überhänge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verschiedene Dichten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Einfach zu bearbeitendes Gelände</a:t>
            </a:r>
            <a:br>
              <a:rPr lang="de-DE" dirty="0" smtClean="0"/>
            </a:br>
            <a:r>
              <a:rPr lang="de-DE" dirty="0" smtClean="0"/>
              <a:t>(zerstörbares Gelände Computerspiele)</a:t>
            </a:r>
            <a:endParaRPr lang="en-GB" dirty="0"/>
          </a:p>
        </p:txBody>
      </p:sp>
      <p:sp>
        <p:nvSpPr>
          <p:cNvPr id="22" name="Textfeld 21"/>
          <p:cNvSpPr txBox="1"/>
          <p:nvPr/>
        </p:nvSpPr>
        <p:spPr>
          <a:xfrm>
            <a:off x="5947621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Eingeschränkte Möglichkeiten </a:t>
            </a:r>
          </a:p>
          <a:p>
            <a:r>
              <a:rPr lang="de-DE" dirty="0" smtClean="0"/>
              <a:t>     (siehe </a:t>
            </a:r>
            <a:r>
              <a:rPr lang="de-DE" dirty="0" err="1" smtClean="0"/>
              <a:t>Voxel</a:t>
            </a:r>
            <a:r>
              <a:rPr lang="de-DE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 zu berechnen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Schnelles Rendern da einfache Erzeugung von Polygonen </a:t>
            </a:r>
            <a:br>
              <a:rPr lang="de-DE" dirty="0" smtClean="0"/>
            </a:br>
            <a:r>
              <a:rPr lang="de-DE" dirty="0" smtClean="0"/>
              <a:t>(Hardwarebeschleunigung)</a:t>
            </a:r>
            <a:endParaRPr lang="en-GB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0" y="2351674"/>
            <a:ext cx="2092340" cy="156402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115" y="2241253"/>
            <a:ext cx="2436094" cy="16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76251" y="178576"/>
            <a:ext cx="902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/>
              <a:t>Digital Elevation Data </a:t>
            </a:r>
            <a:r>
              <a:rPr lang="de-DE" sz="4800" dirty="0" err="1" smtClean="0"/>
              <a:t>Sources</a:t>
            </a:r>
            <a:endParaRPr lang="en-GB" sz="4800" dirty="0"/>
          </a:p>
        </p:txBody>
      </p:sp>
      <p:sp>
        <p:nvSpPr>
          <p:cNvPr id="17" name="Textfeld 1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Landschafts“generierung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1566920" y="2077151"/>
            <a:ext cx="7225093" cy="4202464"/>
            <a:chOff x="1566920" y="2077151"/>
            <a:chExt cx="7225093" cy="4202464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1566920" y="5794873"/>
              <a:ext cx="2674573" cy="484742"/>
              <a:chOff x="476251" y="1495426"/>
              <a:chExt cx="2597456" cy="3065557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100636" y="1845155"/>
                <a:ext cx="1291924" cy="36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 smtClean="0"/>
                  <a:t>Realdaten</a:t>
                </a:r>
                <a:endParaRPr lang="en-GB" u="sng" dirty="0"/>
              </a:p>
            </p:txBody>
          </p:sp>
        </p:grpSp>
        <p:sp>
          <p:nvSpPr>
            <p:cNvPr id="20" name="Rechteck 19"/>
            <p:cNvSpPr/>
            <p:nvPr/>
          </p:nvSpPr>
          <p:spPr>
            <a:xfrm>
              <a:off x="6117440" y="5794873"/>
              <a:ext cx="2674573" cy="4847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870533" y="5839157"/>
              <a:ext cx="133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Synthese</a:t>
              </a:r>
              <a:endParaRPr lang="en-GB" dirty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3779329" y="3305202"/>
              <a:ext cx="2674573" cy="1891712"/>
              <a:chOff x="3658142" y="3477610"/>
              <a:chExt cx="2674573" cy="1891712"/>
            </a:xfrm>
          </p:grpSpPr>
          <p:grpSp>
            <p:nvGrpSpPr>
              <p:cNvPr id="22" name="Gruppieren 21"/>
              <p:cNvGrpSpPr/>
              <p:nvPr/>
            </p:nvGrpSpPr>
            <p:grpSpPr>
              <a:xfrm>
                <a:off x="3658142" y="3477610"/>
                <a:ext cx="2674573" cy="1891712"/>
                <a:chOff x="476251" y="1495426"/>
                <a:chExt cx="2597456" cy="3065557"/>
              </a:xfrm>
            </p:grpSpPr>
            <p:sp>
              <p:nvSpPr>
                <p:cNvPr id="23" name="Rechteck 22"/>
                <p:cNvSpPr/>
                <p:nvPr/>
              </p:nvSpPr>
              <p:spPr>
                <a:xfrm>
                  <a:off x="476251" y="1495426"/>
                  <a:ext cx="2597456" cy="30655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1207629" y="1616717"/>
                  <a:ext cx="1291924" cy="2335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u="sng" dirty="0" smtClean="0"/>
                    <a:t>Formate:</a:t>
                  </a:r>
                  <a:endParaRPr lang="en-GB" u="sng" dirty="0"/>
                </a:p>
              </p:txBody>
            </p:sp>
          </p:grpSp>
          <p:sp>
            <p:nvSpPr>
              <p:cNvPr id="25" name="Textfeld 24"/>
              <p:cNvSpPr txBox="1"/>
              <p:nvPr/>
            </p:nvSpPr>
            <p:spPr>
              <a:xfrm>
                <a:off x="4002229" y="4012000"/>
                <a:ext cx="214828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USGS DEM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DTED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BT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err="1" smtClean="0"/>
                  <a:t>Bathymetry</a:t>
                </a:r>
                <a:endParaRPr lang="de-DE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…</a:t>
                </a:r>
                <a:endParaRPr lang="en-GB" sz="1400" dirty="0"/>
              </a:p>
            </p:txBody>
          </p:sp>
        </p:grpSp>
        <p:cxnSp>
          <p:nvCxnSpPr>
            <p:cNvPr id="28" name="Gerade Verbindung mit Pfeil 27"/>
            <p:cNvCxnSpPr>
              <a:stCxn id="5" idx="0"/>
              <a:endCxn id="23" idx="2"/>
            </p:cNvCxnSpPr>
            <p:nvPr/>
          </p:nvCxnSpPr>
          <p:spPr>
            <a:xfrm flipV="1">
              <a:off x="2904207" y="5196914"/>
              <a:ext cx="2212409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0" idx="0"/>
              <a:endCxn id="23" idx="2"/>
            </p:cNvCxnSpPr>
            <p:nvPr/>
          </p:nvCxnSpPr>
          <p:spPr>
            <a:xfrm flipH="1" flipV="1">
              <a:off x="5116616" y="5196914"/>
              <a:ext cx="2338111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/>
            <p:cNvGrpSpPr/>
            <p:nvPr/>
          </p:nvGrpSpPr>
          <p:grpSpPr>
            <a:xfrm>
              <a:off x="3788364" y="2077151"/>
              <a:ext cx="2674573" cy="484742"/>
              <a:chOff x="476251" y="1495426"/>
              <a:chExt cx="2597456" cy="3065557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1207630" y="1775482"/>
                <a:ext cx="1291924" cy="2335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Rendern</a:t>
                </a:r>
                <a:endParaRPr lang="en-GB" dirty="0"/>
              </a:p>
            </p:txBody>
          </p:sp>
        </p:grpSp>
        <p:cxnSp>
          <p:nvCxnSpPr>
            <p:cNvPr id="37" name="Gerade Verbindung mit Pfeil 36"/>
            <p:cNvCxnSpPr>
              <a:stCxn id="23" idx="0"/>
              <a:endCxn id="34" idx="2"/>
            </p:cNvCxnSpPr>
            <p:nvPr/>
          </p:nvCxnSpPr>
          <p:spPr>
            <a:xfrm flipV="1">
              <a:off x="5116616" y="2561893"/>
              <a:ext cx="9035" cy="743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25" y="2032868"/>
            <a:ext cx="4864026" cy="3194286"/>
          </a:xfrm>
          <a:prstGeom prst="rect">
            <a:avLst/>
          </a:prstGeom>
        </p:spPr>
      </p:pic>
      <p:sp>
        <p:nvSpPr>
          <p:cNvPr id="40" name="Rechteck 39"/>
          <p:cNvSpPr/>
          <p:nvPr/>
        </p:nvSpPr>
        <p:spPr>
          <a:xfrm>
            <a:off x="8504024" y="5804017"/>
            <a:ext cx="2674573" cy="4847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feld 40"/>
          <p:cNvSpPr txBox="1"/>
          <p:nvPr/>
        </p:nvSpPr>
        <p:spPr>
          <a:xfrm>
            <a:off x="9257117" y="5848301"/>
            <a:ext cx="13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Synthese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4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197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575</Words>
  <Application>Microsoft Office PowerPoint</Application>
  <PresentationFormat>Breitbild</PresentationFormat>
  <Paragraphs>154</Paragraphs>
  <Slides>15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Century Schoolbook</vt:lpstr>
      <vt:lpstr>Helvetica</vt:lpstr>
      <vt:lpstr>Wingdings 2</vt:lpstr>
      <vt:lpstr>View</vt:lpstr>
      <vt:lpstr>PowerPoint-Präsentation</vt:lpstr>
      <vt:lpstr>Prozedurale Landschaftsgenerierung</vt:lpstr>
      <vt:lpstr>Prozedurale</vt:lpstr>
      <vt:lpstr>Prozedurale  Landschaftsgenerierung ⊂ Prozeduraler Content</vt:lpstr>
      <vt:lpstr>PowerPoint-Präsentation</vt:lpstr>
      <vt:lpstr>Prozedurale</vt:lpstr>
      <vt:lpstr>PowerPoint-Präsentation</vt:lpstr>
      <vt:lpstr>PowerPoint-Präsentation</vt:lpstr>
      <vt:lpstr>PowerPoint-Präsentation</vt:lpstr>
      <vt:lpstr>Prozedurale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Tjark Smalla</dc:creator>
  <cp:lastModifiedBy>Tjark Smalla</cp:lastModifiedBy>
  <cp:revision>28</cp:revision>
  <dcterms:created xsi:type="dcterms:W3CDTF">2016-05-24T06:49:51Z</dcterms:created>
  <dcterms:modified xsi:type="dcterms:W3CDTF">2016-05-24T14:41:54Z</dcterms:modified>
</cp:coreProperties>
</file>